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70" r:id="rId5"/>
    <p:sldId id="258" r:id="rId6"/>
    <p:sldId id="259" r:id="rId7"/>
    <p:sldId id="260" r:id="rId8"/>
    <p:sldId id="261" r:id="rId9"/>
    <p:sldId id="263" r:id="rId10"/>
    <p:sldId id="272" r:id="rId11"/>
    <p:sldId id="27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hyperlink" Target="https://opendata-ajuntament.barcelona.cat/data/en/dataset/est-renda-familiar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hyperlink" Target="https://opendata-ajuntament.barcelona.cat/data/en/dataset/est-atur-sexe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hyperlink" Target="https://opendata-ajuntament.barcelona.cat/data/en/dataset/infraestructures-inventari-pas-vianants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hyperlink" Target="https://opendata-ajuntament.barcelona.cat/data/en/dataset/accidents-gu-bcn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1E694-E2B5-4C71-A9DD-25CC2BCD2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Barcelona Dataset analysis</a:t>
            </a:r>
            <a:endParaRPr lang="en-GB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3E0D6F0-3CFC-4A95-AA7D-114CAD464A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16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3"/>
    </mc:Choice>
    <mc:Fallback>
      <p:transition spd="slow" advTm="3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31A6C4-2E9A-4200-9528-A8AD5443F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916" y="2189641"/>
            <a:ext cx="6754168" cy="356539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8A67F45-5894-4C00-BBD5-CA04C75C9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450574"/>
            <a:ext cx="10131425" cy="1456267"/>
          </a:xfrm>
        </p:spPr>
        <p:txBody>
          <a:bodyPr/>
          <a:lstStyle/>
          <a:p>
            <a:pPr algn="ctr"/>
            <a:r>
              <a:rPr lang="en-IN" dirty="0"/>
              <a:t>Territorial Income Dataset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6C416-FE5E-4E87-879B-4B6F9A5E000F}"/>
              </a:ext>
            </a:extLst>
          </p:cNvPr>
          <p:cNvSpPr txBox="1"/>
          <p:nvPr/>
        </p:nvSpPr>
        <p:spPr>
          <a:xfrm>
            <a:off x="2290899" y="1537509"/>
            <a:ext cx="7610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https://opendata-ajuntament.barcelona.cat/data/en/dataset/est-renda-familiar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9401DBB-7D7E-4B93-90DE-944F60F43B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0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1"/>
    </mc:Choice>
    <mc:Fallback>
      <p:transition spd="slow" advTm="2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854F4-E181-41DC-9598-53FC9D07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89083"/>
            <a:ext cx="10131425" cy="1456267"/>
          </a:xfrm>
        </p:spPr>
        <p:txBody>
          <a:bodyPr/>
          <a:lstStyle/>
          <a:p>
            <a:pPr algn="ctr"/>
            <a:r>
              <a:rPr lang="en-IN" dirty="0"/>
              <a:t>Unemployment Dataset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6B22EC-B040-4392-8D5C-FB6C929C6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12449" y="2271166"/>
            <a:ext cx="7478127" cy="3390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205ADA-ED18-4B44-B7B7-11D4131BDCBB}"/>
              </a:ext>
            </a:extLst>
          </p:cNvPr>
          <p:cNvSpPr/>
          <p:nvPr/>
        </p:nvSpPr>
        <p:spPr>
          <a:xfrm>
            <a:off x="2173424" y="1504260"/>
            <a:ext cx="71561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https://opendata-ajuntament.barcelona.cat/data/en/dataset/est-atur-sexe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BD7D49F-D91B-41A2-B984-28FBDE99E6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30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4"/>
    </mc:Choice>
    <mc:Fallback>
      <p:transition spd="slow" advTm="2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2A8942-5BC2-42A7-8934-5EEFFE4FBE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59" r="24276"/>
          <a:stretch/>
        </p:blipFill>
        <p:spPr>
          <a:xfrm>
            <a:off x="2809460" y="0"/>
            <a:ext cx="657307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843823-FAD8-45EF-888A-C8793B2639D1}"/>
              </a:ext>
            </a:extLst>
          </p:cNvPr>
          <p:cNvSpPr txBox="1"/>
          <p:nvPr/>
        </p:nvSpPr>
        <p:spPr>
          <a:xfrm flipH="1">
            <a:off x="154744" y="2274838"/>
            <a:ext cx="2906508" cy="2585323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The Choropleth Map of Barcelona shows the </a:t>
            </a:r>
            <a:r>
              <a:rPr lang="en-IN" b="1" dirty="0">
                <a:solidFill>
                  <a:schemeClr val="bg1"/>
                </a:solidFill>
              </a:rPr>
              <a:t>wealth distribution across the different neighbourhoods </a:t>
            </a:r>
            <a:r>
              <a:rPr lang="en-IN" dirty="0">
                <a:solidFill>
                  <a:schemeClr val="bg1"/>
                </a:solidFill>
              </a:rPr>
              <a:t>of Barcelona. </a:t>
            </a:r>
          </a:p>
          <a:p>
            <a:pPr algn="just"/>
            <a:r>
              <a:rPr lang="en-IN" dirty="0">
                <a:solidFill>
                  <a:schemeClr val="bg1"/>
                </a:solidFill>
              </a:rPr>
              <a:t>The wealth distribution shown is in terms of income per </a:t>
            </a:r>
            <a:r>
              <a:rPr lang="en-IN" dirty="0" err="1">
                <a:solidFill>
                  <a:schemeClr val="bg1"/>
                </a:solidFill>
              </a:rPr>
              <a:t>captia</a:t>
            </a:r>
            <a:r>
              <a:rPr lang="en-IN" dirty="0">
                <a:solidFill>
                  <a:schemeClr val="bg1"/>
                </a:solidFill>
              </a:rPr>
              <a:t> index with average = 100.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8178748-C7C9-4CCD-A246-A5C13157CF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59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0"/>
    </mc:Choice>
    <mc:Fallback>
      <p:transition spd="slow" advTm="7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8183B49-ECB3-4A97-8F0F-B65187C50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200"/>
            <a:ext cx="10972800" cy="6400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D6E724-0111-4EA4-A436-0CFA218EAF15}"/>
              </a:ext>
            </a:extLst>
          </p:cNvPr>
          <p:cNvSpPr txBox="1"/>
          <p:nvPr/>
        </p:nvSpPr>
        <p:spPr>
          <a:xfrm flipH="1">
            <a:off x="8017565" y="228600"/>
            <a:ext cx="4002157" cy="1754326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Having seen the territorial income distribution in Barcelona, a correlation between the average income per </a:t>
            </a:r>
            <a:r>
              <a:rPr lang="en-IN" dirty="0" err="1">
                <a:solidFill>
                  <a:schemeClr val="bg1"/>
                </a:solidFill>
              </a:rPr>
              <a:t>captia</a:t>
            </a:r>
            <a:r>
              <a:rPr lang="en-IN" dirty="0">
                <a:solidFill>
                  <a:schemeClr val="bg1"/>
                </a:solidFill>
              </a:rPr>
              <a:t> index of a district and the unemployment rate of the respective district can be derived.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029BD7-9E2D-46CB-9DFB-90C7ECCC3323}"/>
              </a:ext>
            </a:extLst>
          </p:cNvPr>
          <p:cNvSpPr txBox="1"/>
          <p:nvPr/>
        </p:nvSpPr>
        <p:spPr>
          <a:xfrm flipH="1">
            <a:off x="8017564" y="5020848"/>
            <a:ext cx="4002157" cy="1200329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It is evident from this chart that the districts that have a </a:t>
            </a:r>
            <a:r>
              <a:rPr lang="en-IN" b="1" dirty="0">
                <a:solidFill>
                  <a:schemeClr val="bg1"/>
                </a:solidFill>
              </a:rPr>
              <a:t>higher unemployment rate, have income per </a:t>
            </a:r>
            <a:r>
              <a:rPr lang="en-IN" b="1" dirty="0" err="1">
                <a:solidFill>
                  <a:schemeClr val="bg1"/>
                </a:solidFill>
              </a:rPr>
              <a:t>captia</a:t>
            </a:r>
            <a:r>
              <a:rPr lang="en-IN" b="1" dirty="0">
                <a:solidFill>
                  <a:schemeClr val="bg1"/>
                </a:solidFill>
              </a:rPr>
              <a:t> index below the average</a:t>
            </a:r>
            <a:r>
              <a:rPr lang="en-IN" dirty="0">
                <a:solidFill>
                  <a:schemeClr val="bg1"/>
                </a:solidFill>
              </a:rPr>
              <a:t>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C145717-0F14-44F7-AF73-1CFE94EE62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95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36"/>
    </mc:Choice>
    <mc:Fallback>
      <p:transition spd="slow" advTm="13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4D03B4-82D1-44F6-AD0D-32C8C2FA96A6}"/>
              </a:ext>
            </a:extLst>
          </p:cNvPr>
          <p:cNvSpPr txBox="1"/>
          <p:nvPr/>
        </p:nvSpPr>
        <p:spPr>
          <a:xfrm flipH="1">
            <a:off x="182880" y="441683"/>
            <a:ext cx="3108959" cy="1477328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The pedestrian accidents locations shown in Part A were cast as </a:t>
            </a:r>
            <a:r>
              <a:rPr lang="en-IN" dirty="0">
                <a:solidFill>
                  <a:srgbClr val="FF0000"/>
                </a:solidFill>
              </a:rPr>
              <a:t>RED</a:t>
            </a:r>
            <a:r>
              <a:rPr lang="en-IN" dirty="0">
                <a:solidFill>
                  <a:schemeClr val="bg1"/>
                </a:solidFill>
              </a:rPr>
              <a:t> dots upon the Choropleth Map depicting the Territorial Income in Barcelona.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FBCC0-38FC-4552-89F7-3F918A50C062}"/>
              </a:ext>
            </a:extLst>
          </p:cNvPr>
          <p:cNvSpPr txBox="1"/>
          <p:nvPr/>
        </p:nvSpPr>
        <p:spPr>
          <a:xfrm flipH="1">
            <a:off x="8928297" y="3002003"/>
            <a:ext cx="3108959" cy="3693319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An interesting pattern here, shows a </a:t>
            </a:r>
            <a:r>
              <a:rPr lang="en-IN" b="1" dirty="0">
                <a:solidFill>
                  <a:schemeClr val="bg1"/>
                </a:solidFill>
              </a:rPr>
              <a:t>higher density of pedestrian accidents in well off areas</a:t>
            </a:r>
            <a:r>
              <a:rPr lang="en-IN" dirty="0">
                <a:solidFill>
                  <a:schemeClr val="bg1"/>
                </a:solidFill>
              </a:rPr>
              <a:t>. This could be due to 2 reasons: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Better Accessibility, hence higher volume of vehicular movement leading to pedestrian accidents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Faster cars in wealthier areas potentially causing a higher number of pedestrian accidents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2580EC2-3EA9-4EF1-A5E9-124C16D646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89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76"/>
    </mc:Choice>
    <mc:Fallback>
      <p:transition spd="slow" advTm="23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5E66F-7769-4A43-984F-A27B0747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8082" y="2806883"/>
            <a:ext cx="2335835" cy="1456267"/>
          </a:xfrm>
        </p:spPr>
        <p:txBody>
          <a:bodyPr/>
          <a:lstStyle/>
          <a:p>
            <a:pPr algn="ctr"/>
            <a:r>
              <a:rPr lang="en-IN" dirty="0"/>
              <a:t>Thank you</a:t>
            </a:r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F2C45A4-D468-4E77-AD90-DF2C8CE7F2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36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7"/>
    </mc:Choice>
    <mc:Fallback>
      <p:transition spd="slow" advTm="2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B89E-7494-40AC-A575-35B78AA25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en-IN" b="1" dirty="0"/>
              <a:t>Part A</a:t>
            </a:r>
            <a:br>
              <a:rPr lang="en-IN" dirty="0"/>
            </a:br>
            <a:r>
              <a:rPr lang="en-IN" dirty="0"/>
              <a:t>Barcelona Pedestrian Accidents - 2017</a:t>
            </a:r>
            <a:endParaRPr lang="en-GB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3A25DFA-F67E-49E4-9F1F-F1D1B9098C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9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3"/>
    </mc:Choice>
    <mc:Fallback>
      <p:transition spd="slow" advTm="3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31A6C4-2E9A-4200-9528-A8AD5443F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916" y="2033731"/>
            <a:ext cx="6754168" cy="387721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8A67F45-5894-4C00-BBD5-CA04C75C9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97" y="450574"/>
            <a:ext cx="10131425" cy="113968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Pedestrian Crossing Dataset</a:t>
            </a:r>
            <a:br>
              <a:rPr lang="en-IN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15A27-2184-4E1A-B2C0-565CF6524D5F}"/>
              </a:ext>
            </a:extLst>
          </p:cNvPr>
          <p:cNvSpPr txBox="1"/>
          <p:nvPr/>
        </p:nvSpPr>
        <p:spPr>
          <a:xfrm>
            <a:off x="1401278" y="1165665"/>
            <a:ext cx="1044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https://opendata-ajuntament.barcelona.cat/data/en/dataset/infraestructures-inventari-pas-vianants</a:t>
            </a:r>
            <a:endParaRPr lang="en-IN" dirty="0">
              <a:solidFill>
                <a:srgbClr val="00B0F0"/>
              </a:solidFill>
            </a:endParaRPr>
          </a:p>
          <a:p>
            <a:endParaRPr lang="en-GB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1BF3A5BF-D9AE-4172-AF8D-A7CA995826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7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1"/>
    </mc:Choice>
    <mc:Fallback>
      <p:transition spd="slow" advTm="2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854F4-E181-41DC-9598-53FC9D07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Pedestrian Accident Dataset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6B22EC-B040-4392-8D5C-FB6C929C6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5800" y="2271166"/>
            <a:ext cx="10131425" cy="3390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AB51F7-7F22-4FD1-8384-E004AFC49022}"/>
              </a:ext>
            </a:extLst>
          </p:cNvPr>
          <p:cNvSpPr txBox="1"/>
          <p:nvPr/>
        </p:nvSpPr>
        <p:spPr>
          <a:xfrm>
            <a:off x="2290899" y="1696535"/>
            <a:ext cx="7610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https://opendata-ajuntament.barcelona.cat/data/en/dataset/accidents-gu-bcn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1096A42-0B30-4DF9-8B05-FB9092B7B0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97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2"/>
    </mc:Choice>
    <mc:Fallback>
      <p:transition spd="slow" advTm="6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84D3EDB-5924-448A-BF47-38E0C2534B34}"/>
              </a:ext>
            </a:extLst>
          </p:cNvPr>
          <p:cNvSpPr txBox="1"/>
          <p:nvPr/>
        </p:nvSpPr>
        <p:spPr>
          <a:xfrm>
            <a:off x="7666891" y="1001989"/>
            <a:ext cx="4405835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In this Spatial Visualization, the </a:t>
            </a:r>
            <a:r>
              <a:rPr lang="en-IN" b="1" dirty="0">
                <a:solidFill>
                  <a:schemeClr val="bg1"/>
                </a:solidFill>
              </a:rPr>
              <a:t>pedestrian crossings and pedestrian accidents </a:t>
            </a:r>
            <a:r>
              <a:rPr lang="en-IN" dirty="0">
                <a:solidFill>
                  <a:schemeClr val="bg1"/>
                </a:solidFill>
              </a:rPr>
              <a:t>are depicted that occurred in Barcelona in 2017.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1A2CF-5A25-4190-8632-429C8502087B}"/>
              </a:ext>
            </a:extLst>
          </p:cNvPr>
          <p:cNvSpPr txBox="1"/>
          <p:nvPr/>
        </p:nvSpPr>
        <p:spPr>
          <a:xfrm>
            <a:off x="8200034" y="4147763"/>
            <a:ext cx="3339547" cy="258532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It is evident from the map, that there are areas in Barcelona where pedestrian accidents occurred, </a:t>
            </a:r>
            <a:r>
              <a:rPr lang="en-IN" b="1" dirty="0">
                <a:solidFill>
                  <a:schemeClr val="bg1"/>
                </a:solidFill>
              </a:rPr>
              <a:t>due to lack </a:t>
            </a:r>
            <a:r>
              <a:rPr lang="en-IN" dirty="0">
                <a:solidFill>
                  <a:schemeClr val="bg1"/>
                </a:solidFill>
              </a:rPr>
              <a:t>of pedestrian crossing in those areas. However, in certain areas, </a:t>
            </a:r>
            <a:r>
              <a:rPr lang="en-IN" b="1" dirty="0">
                <a:solidFill>
                  <a:schemeClr val="bg1"/>
                </a:solidFill>
              </a:rPr>
              <a:t>pedestrian accidents took place, despite the presence of crossings</a:t>
            </a:r>
            <a:r>
              <a:rPr lang="en-IN" dirty="0">
                <a:solidFill>
                  <a:schemeClr val="bg1"/>
                </a:solidFill>
              </a:rPr>
              <a:t>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EA5995-47B7-444D-B71E-20794AD06C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94" r="15036"/>
          <a:stretch/>
        </p:blipFill>
        <p:spPr>
          <a:xfrm>
            <a:off x="520505" y="0"/>
            <a:ext cx="7146388" cy="68580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887A226-1335-4C99-83D4-CAA225F7C1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25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18"/>
    </mc:Choice>
    <mc:Fallback>
      <p:transition spd="slow" advTm="13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A09B98-128C-4162-B374-ACD27D87D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085353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3DF552-913D-469F-B358-9D4CB0D7C95E}"/>
              </a:ext>
            </a:extLst>
          </p:cNvPr>
          <p:cNvSpPr txBox="1"/>
          <p:nvPr/>
        </p:nvSpPr>
        <p:spPr>
          <a:xfrm flipH="1">
            <a:off x="9435548" y="3644349"/>
            <a:ext cx="2690192" cy="286232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Pedestrian crossings and accidents are shown here in actual numbers. They have been </a:t>
            </a:r>
            <a:r>
              <a:rPr lang="en-IN" b="1" dirty="0">
                <a:solidFill>
                  <a:schemeClr val="bg1"/>
                </a:solidFill>
              </a:rPr>
              <a:t>grouped by district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n-IN" dirty="0">
                <a:solidFill>
                  <a:schemeClr val="bg1"/>
                </a:solidFill>
              </a:rPr>
              <a:t>The colour scheme remains the same as the Spatial Visualization for better visual correlation between the components.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4FB2BE4-AC9A-47B8-9A18-DEFDE86EA9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33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48"/>
    </mc:Choice>
    <mc:Fallback>
      <p:transition spd="slow" advTm="7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F02401-3B55-4AA1-B2AF-F85FC724C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902473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A76C48-9AB4-457B-A17D-7153FEF31F4C}"/>
              </a:ext>
            </a:extLst>
          </p:cNvPr>
          <p:cNvSpPr txBox="1"/>
          <p:nvPr/>
        </p:nvSpPr>
        <p:spPr>
          <a:xfrm flipH="1">
            <a:off x="9192270" y="612844"/>
            <a:ext cx="2806811" cy="535531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In this Bar Plot, a distribution of number of pedestrian accidents can be seen with respect to the cause of pedestrian accidents - as reported by the local authorities of Barcelona. </a:t>
            </a:r>
          </a:p>
          <a:p>
            <a:pPr algn="just"/>
            <a:r>
              <a:rPr lang="en-IN" dirty="0">
                <a:solidFill>
                  <a:schemeClr val="bg1"/>
                </a:solidFill>
              </a:rPr>
              <a:t>In the earlier Spatial Map, it was observed that some of the pedestrian accidents occurred at locations where pedestrian crossings were available. This can be attributed to the </a:t>
            </a:r>
            <a:r>
              <a:rPr lang="en-IN" b="1" dirty="0">
                <a:solidFill>
                  <a:schemeClr val="bg1"/>
                </a:solidFill>
              </a:rPr>
              <a:t>high number of pedestrians crossing outside of the pedestrian crossing </a:t>
            </a:r>
            <a:r>
              <a:rPr lang="en-IN" dirty="0">
                <a:solidFill>
                  <a:schemeClr val="bg1"/>
                </a:solidFill>
              </a:rPr>
              <a:t>as see in this bar plot.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4AD707E-595F-47F4-BB08-D5AF025EF2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72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07"/>
    </mc:Choice>
    <mc:Fallback>
      <p:transition spd="slow" advTm="12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D61B9C-E2E4-4509-98CE-02961C6E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BA207D-1B60-46F5-B8DB-F31E835B42E6}"/>
              </a:ext>
            </a:extLst>
          </p:cNvPr>
          <p:cNvSpPr txBox="1"/>
          <p:nvPr/>
        </p:nvSpPr>
        <p:spPr>
          <a:xfrm flipH="1">
            <a:off x="9425353" y="311893"/>
            <a:ext cx="2654716" cy="2308324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This Scatter-Bubble plot has been used to show relationship between </a:t>
            </a:r>
            <a:r>
              <a:rPr lang="en-IN" b="1" dirty="0">
                <a:solidFill>
                  <a:schemeClr val="bg1"/>
                </a:solidFill>
              </a:rPr>
              <a:t>3</a:t>
            </a:r>
            <a:r>
              <a:rPr lang="en-IN" dirty="0">
                <a:solidFill>
                  <a:schemeClr val="bg1"/>
                </a:solidFill>
              </a:rPr>
              <a:t> dimensions of the data – </a:t>
            </a:r>
            <a:r>
              <a:rPr lang="en-IN" b="1" dirty="0">
                <a:solidFill>
                  <a:schemeClr val="bg1"/>
                </a:solidFill>
              </a:rPr>
              <a:t>Day of the Week, Hour of the Day and the respective number of accidents</a:t>
            </a:r>
            <a:r>
              <a:rPr lang="en-IN" dirty="0">
                <a:solidFill>
                  <a:schemeClr val="bg1"/>
                </a:solidFill>
              </a:rPr>
              <a:t>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AFE3F-097B-4ED1-B700-A33F170DD136}"/>
              </a:ext>
            </a:extLst>
          </p:cNvPr>
          <p:cNvSpPr txBox="1"/>
          <p:nvPr/>
        </p:nvSpPr>
        <p:spPr>
          <a:xfrm flipH="1">
            <a:off x="9425353" y="4237784"/>
            <a:ext cx="2654715" cy="2308324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This plot shows some clear trends about when the pedestrian accidents occur. </a:t>
            </a:r>
            <a:r>
              <a:rPr lang="en-IN" b="1" dirty="0">
                <a:solidFill>
                  <a:schemeClr val="bg1"/>
                </a:solidFill>
              </a:rPr>
              <a:t>More pedestrian accidents occurred during peak hours and lesser during weekends and wee hours</a:t>
            </a:r>
            <a:r>
              <a:rPr lang="en-IN" dirty="0">
                <a:solidFill>
                  <a:schemeClr val="bg1"/>
                </a:solidFill>
              </a:rPr>
              <a:t>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D55EC34-5879-4EA7-A9D7-24A121E4A3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89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29"/>
    </mc:Choice>
    <mc:Fallback>
      <p:transition spd="slow" advTm="12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B89E-7494-40AC-A575-35B78AA25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856913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Part B</a:t>
            </a:r>
            <a:br>
              <a:rPr lang="en-IN" dirty="0"/>
            </a:br>
            <a:r>
              <a:rPr lang="en-IN" dirty="0"/>
              <a:t>Barcelona Territorial Income and Unemployment - 2017</a:t>
            </a:r>
            <a:endParaRPr lang="en-GB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5D2D4AB-6551-4D87-989A-8CBEF0EAF3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06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3"/>
    </mc:Choice>
    <mc:Fallback>
      <p:transition spd="slow" advTm="4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532</TotalTime>
  <Words>487</Words>
  <Application>Microsoft Office PowerPoint</Application>
  <PresentationFormat>Widescreen</PresentationFormat>
  <Paragraphs>28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Celestial</vt:lpstr>
      <vt:lpstr>Barcelona Dataset analysis</vt:lpstr>
      <vt:lpstr>Part A Barcelona Pedestrian Accidents - 2017</vt:lpstr>
      <vt:lpstr>Pedestrian Crossing Dataset </vt:lpstr>
      <vt:lpstr>Pedestrian Accident Dataset</vt:lpstr>
      <vt:lpstr>PowerPoint Presentation</vt:lpstr>
      <vt:lpstr>PowerPoint Presentation</vt:lpstr>
      <vt:lpstr>PowerPoint Presentation</vt:lpstr>
      <vt:lpstr>PowerPoint Presentation</vt:lpstr>
      <vt:lpstr>Part B Barcelona Territorial Income and Unemployment - 2017</vt:lpstr>
      <vt:lpstr>Territorial Income Dataset</vt:lpstr>
      <vt:lpstr>Unemployment Dataset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Barcelona Dataset analysis</dc:title>
  <dc:creator>Viren Chhabria</dc:creator>
  <cp:lastModifiedBy>Viren Chhabria</cp:lastModifiedBy>
  <cp:revision>25</cp:revision>
  <dcterms:created xsi:type="dcterms:W3CDTF">2019-04-09T03:15:14Z</dcterms:created>
  <dcterms:modified xsi:type="dcterms:W3CDTF">2019-04-09T21:40:08Z</dcterms:modified>
</cp:coreProperties>
</file>